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1" r:id="rId3"/>
    <p:sldId id="257" r:id="rId4"/>
    <p:sldId id="270" r:id="rId5"/>
    <p:sldId id="304" r:id="rId6"/>
    <p:sldId id="305" r:id="rId7"/>
    <p:sldId id="268" r:id="rId8"/>
    <p:sldId id="269" r:id="rId9"/>
    <p:sldId id="277" r:id="rId10"/>
    <p:sldId id="279" r:id="rId11"/>
    <p:sldId id="302" r:id="rId12"/>
    <p:sldId id="280" r:id="rId13"/>
    <p:sldId id="272" r:id="rId14"/>
    <p:sldId id="276" r:id="rId15"/>
    <p:sldId id="271" r:id="rId16"/>
    <p:sldId id="281" r:id="rId17"/>
    <p:sldId id="303" r:id="rId18"/>
    <p:sldId id="282" r:id="rId19"/>
    <p:sldId id="283" r:id="rId20"/>
    <p:sldId id="289" r:id="rId21"/>
    <p:sldId id="288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7960E-04EC-7F48-AE65-D1F54AB71A62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3123-934E-9144-9438-54C4C55FB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5CD3-E990-E741-9D78-799BD2BD5EE4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A9E55-AC69-314D-A734-530353DD0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-Give quick introduction of yourself, teaching</a:t>
            </a:r>
            <a:r>
              <a:rPr lang="en-US" baseline="0" dirty="0" smtClean="0"/>
              <a:t>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5B857-FFB9-2E47-91CE-1294E9BF9F0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A9E55-AC69-314D-A734-530353DD08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52CD-83D6-0B47-998E-D60A5A59B5EF}" type="datetimeFigureOut">
              <a:rPr lang="en-US" smtClean="0"/>
              <a:pPr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DF6B-495F-6041-9D46-7E291F0613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6703" y="1306437"/>
            <a:ext cx="4637297" cy="2130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Third Grade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Back to School Night</a:t>
            </a:r>
            <a:br>
              <a:rPr lang="en-US" sz="3600" dirty="0" smtClean="0"/>
            </a:br>
            <a:r>
              <a:rPr lang="en-US" sz="3600" dirty="0" smtClean="0"/>
              <a:t>9/3/2015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45556" y="266330"/>
            <a:ext cx="3912639" cy="387203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Spelling/Vocabulary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657600" y="2713722"/>
            <a:ext cx="1828800" cy="144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/>
              <a:t>trac</a:t>
            </a:r>
            <a:r>
              <a:rPr lang="en-US" sz="4400" dirty="0"/>
              <a:t>/tract</a:t>
            </a: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3621943" y="4500563"/>
            <a:ext cx="194639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pull, draw, drag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862057" y="2138363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tractor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862057" y="3136557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traction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6324600" y="20574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attract</a:t>
            </a: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6324600" y="3136557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extract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862057" y="4037013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contract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6324600" y="4038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subtract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10.43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47" y="308788"/>
            <a:ext cx="3022704" cy="633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03 at 6.26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" y="227400"/>
            <a:ext cx="7900321" cy="641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conceptual understanding and problem solving</a:t>
            </a:r>
          </a:p>
          <a:p>
            <a:r>
              <a:rPr lang="en-US" dirty="0" smtClean="0"/>
              <a:t>Homework most nights</a:t>
            </a:r>
          </a:p>
          <a:p>
            <a:r>
              <a:rPr lang="en-US" dirty="0" smtClean="0"/>
              <a:t>Math Facts </a:t>
            </a:r>
          </a:p>
          <a:p>
            <a:r>
              <a:rPr lang="en-US" dirty="0" smtClean="0"/>
              <a:t>CC Review</a:t>
            </a:r>
          </a:p>
          <a:p>
            <a:r>
              <a:rPr lang="en-US" dirty="0" smtClean="0"/>
              <a:t>PLEASE BE PATIENT!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1857" y="0"/>
            <a:ext cx="5080285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ndale Mono"/>
                <a:cs typeface="Andale Mono"/>
              </a:rPr>
              <a:t>54 X 32</a:t>
            </a:r>
            <a:endParaRPr lang="en-US" sz="3600" dirty="0">
              <a:latin typeface="Andale Mono"/>
              <a:cs typeface="Andale Mono"/>
            </a:endParaRPr>
          </a:p>
        </p:txBody>
      </p:sp>
      <p:pic>
        <p:nvPicPr>
          <p:cNvPr id="4" name="Content Placeholder 3" descr="photo 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 rot="10800000">
            <a:off x="198294" y="850928"/>
            <a:ext cx="3667125" cy="2751138"/>
          </a:xfrm>
        </p:spPr>
      </p:pic>
      <p:pic>
        <p:nvPicPr>
          <p:cNvPr id="5" name="Content Placeholder 3" descr="photo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895917" y="850927"/>
            <a:ext cx="3668186" cy="2751139"/>
          </a:xfrm>
          <a:prstGeom prst="rect">
            <a:avLst/>
          </a:prstGeom>
        </p:spPr>
      </p:pic>
      <p:pic>
        <p:nvPicPr>
          <p:cNvPr id="6" name="Content Placeholder 3" descr="photo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98293" y="3786449"/>
            <a:ext cx="3667126" cy="2750345"/>
          </a:xfrm>
          <a:prstGeom prst="rect">
            <a:avLst/>
          </a:prstGeom>
        </p:spPr>
      </p:pic>
      <p:pic>
        <p:nvPicPr>
          <p:cNvPr id="7" name="Content Placeholder 3" descr="photo 1.JPG"/>
          <p:cNvPicPr>
            <a:picLocks noChangeAspect="1"/>
          </p:cNvPicPr>
          <p:nvPr/>
        </p:nvPicPr>
        <p:blipFill>
          <a:blip r:embed="rId6"/>
          <a:srcRect l="-27885" r="-27885"/>
          <a:stretch>
            <a:fillRect/>
          </a:stretch>
        </p:blipFill>
        <p:spPr>
          <a:xfrm rot="10800000">
            <a:off x="3763106" y="3777276"/>
            <a:ext cx="5885338" cy="279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39763" y="1864310"/>
            <a:ext cx="7800064" cy="4384204"/>
          </a:xfrm>
        </p:spPr>
        <p:txBody>
          <a:bodyPr>
            <a:normAutofit/>
          </a:bodyPr>
          <a:lstStyle/>
          <a:p>
            <a:r>
              <a:rPr lang="en-US" dirty="0" smtClean="0"/>
              <a:t>Place Value</a:t>
            </a:r>
          </a:p>
          <a:p>
            <a:r>
              <a:rPr lang="en-US" dirty="0" smtClean="0"/>
              <a:t>Addition and Subtraction Concepts, Methods, and Strategies</a:t>
            </a:r>
          </a:p>
          <a:p>
            <a:r>
              <a:rPr lang="en-US" dirty="0" smtClean="0"/>
              <a:t>Multiplication and Division Concepts, Methods, and Strategies</a:t>
            </a:r>
          </a:p>
          <a:p>
            <a:r>
              <a:rPr lang="en-US" dirty="0" smtClean="0"/>
              <a:t>Fraction Concepts and Computation</a:t>
            </a:r>
          </a:p>
          <a:p>
            <a:r>
              <a:rPr lang="en-US" dirty="0" smtClean="0"/>
              <a:t>Plane Geometry</a:t>
            </a:r>
          </a:p>
          <a:p>
            <a:r>
              <a:rPr lang="en-US" dirty="0" smtClean="0"/>
              <a:t>Standard and Metric Measurement</a:t>
            </a:r>
          </a:p>
          <a:p>
            <a:r>
              <a:rPr lang="en-US" dirty="0" smtClean="0"/>
              <a:t>Time Measurement and Computation</a:t>
            </a:r>
          </a:p>
          <a:p>
            <a:r>
              <a:rPr lang="en-US" dirty="0" smtClean="0"/>
              <a:t>Multi-Step Problem Solving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curriculum based on Next Generation Science Standards (NGSS) focuses on students applying knowledge of both science and engineering.</a:t>
            </a:r>
          </a:p>
          <a:p>
            <a:r>
              <a:rPr lang="en-US" dirty="0" smtClean="0"/>
              <a:t>Quarter 1 – Weather and Climate</a:t>
            </a:r>
          </a:p>
          <a:p>
            <a:r>
              <a:rPr lang="en-US" dirty="0" smtClean="0"/>
              <a:t>Quarter 2 – Forces and Interactions</a:t>
            </a:r>
          </a:p>
          <a:p>
            <a:r>
              <a:rPr lang="en-US" dirty="0" smtClean="0"/>
              <a:t>Quarter 3 – Plant and Animal Survival</a:t>
            </a:r>
          </a:p>
          <a:p>
            <a:r>
              <a:rPr lang="en-US" dirty="0" smtClean="0"/>
              <a:t>Quarter 4 – Life Cycles and Traits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New curriculum based on the College, Career, and Civic Life (C3)Framework for Social Studies focuses on engaging students with multiple resources and real-world connections.</a:t>
            </a:r>
          </a:p>
          <a:p>
            <a:r>
              <a:rPr lang="en-US" dirty="0" smtClean="0"/>
              <a:t>Quarter 1 – Changing Communities</a:t>
            </a:r>
          </a:p>
          <a:p>
            <a:pPr lvl="1"/>
            <a:r>
              <a:rPr lang="en-US" dirty="0" smtClean="0"/>
              <a:t>History of Ellicott City and changing technologies</a:t>
            </a:r>
          </a:p>
          <a:p>
            <a:r>
              <a:rPr lang="en-US" dirty="0" smtClean="0"/>
              <a:t>Quarter 2 – Mapping Our World</a:t>
            </a:r>
          </a:p>
          <a:p>
            <a:pPr lvl="1"/>
            <a:r>
              <a:rPr lang="en-US" dirty="0" smtClean="0"/>
              <a:t>Physical and cultural geography</a:t>
            </a:r>
          </a:p>
          <a:p>
            <a:r>
              <a:rPr lang="en-US" dirty="0" smtClean="0"/>
              <a:t>Quarter 3 – Money Matters</a:t>
            </a:r>
          </a:p>
          <a:p>
            <a:pPr lvl="1"/>
            <a:r>
              <a:rPr lang="en-US" dirty="0" smtClean="0"/>
              <a:t>Decision making and economics</a:t>
            </a:r>
          </a:p>
          <a:p>
            <a:r>
              <a:rPr lang="en-US" dirty="0" smtClean="0"/>
              <a:t>Quarter 4 – Citizen and the Community</a:t>
            </a:r>
          </a:p>
          <a:p>
            <a:pPr lvl="1"/>
            <a:r>
              <a:rPr lang="en-US" dirty="0" smtClean="0"/>
              <a:t>Civics and community leaders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</a:t>
            </a:r>
            <a:br>
              <a:rPr lang="en-US" dirty="0" smtClean="0"/>
            </a:br>
            <a:r>
              <a:rPr lang="en-US" dirty="0" smtClean="0"/>
              <a:t>Measures of Academic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None/>
            </a:pPr>
            <a:r>
              <a:rPr lang="en" dirty="0" smtClean="0"/>
              <a:t>We are using the MAP Assessments in Reading and Mathematics.</a:t>
            </a:r>
            <a:r>
              <a:rPr lang="en-US" dirty="0" smtClean="0"/>
              <a:t> </a:t>
            </a:r>
          </a:p>
          <a:p>
            <a:pPr marL="457200" lvl="0" indent="-419100">
              <a:buClr>
                <a:schemeClr val="dk1"/>
              </a:buClr>
              <a:buSzPct val="166666"/>
              <a:buNone/>
            </a:pPr>
            <a:r>
              <a:rPr lang="en-US" dirty="0" smtClean="0"/>
              <a:t>MAP is:</a:t>
            </a:r>
            <a:endParaRPr lang="en" dirty="0" smtClean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Computer-adaptive 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Administered in Fall, </a:t>
            </a:r>
            <a:r>
              <a:rPr lang="en" dirty="0" smtClean="0">
                <a:solidFill>
                  <a:srgbClr val="FFFFFF"/>
                </a:solidFill>
              </a:rPr>
              <a:t>Winter (selected students), </a:t>
            </a:r>
            <a:r>
              <a:rPr lang="e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" dirty="0" smtClean="0">
                <a:solidFill>
                  <a:srgbClr val="FF0000"/>
                </a:solidFill>
              </a:rPr>
              <a:t> </a:t>
            </a:r>
            <a:r>
              <a:rPr lang="e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Spring</a:t>
            </a:r>
            <a:endParaRPr lang="en" dirty="0" smtClean="0">
              <a:solidFill>
                <a:srgbClr val="FF0000"/>
              </a:solidFill>
            </a:endParaRP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Created by Northwest Evaluation Association (NWEA)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</a:t>
            </a:r>
            <a:br>
              <a:rPr lang="en-US" dirty="0" smtClean="0"/>
            </a:br>
            <a:r>
              <a:rPr lang="en-US" dirty="0" smtClean="0"/>
              <a:t>Measures of Academic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0" indent="-457200"/>
            <a:r>
              <a:rPr lang="en" dirty="0" smtClean="0">
                <a:solidFill>
                  <a:srgbClr val="FFFFFF"/>
                </a:solidFill>
              </a:rPr>
              <a:t>Measures student growth, both during the school year and across multiple school years.</a:t>
            </a:r>
          </a:p>
          <a:p>
            <a:pPr marL="914400" lvl="0" indent="-457200"/>
            <a:r>
              <a:rPr lang="en" dirty="0" smtClean="0">
                <a:solidFill>
                  <a:srgbClr val="FFFFFF"/>
                </a:solidFill>
              </a:rPr>
              <a:t>Determines instructional strengths and needs, in conjunction with other measures. </a:t>
            </a:r>
          </a:p>
          <a:p>
            <a:pPr marL="914400" lvl="0" indent="-457200"/>
            <a:r>
              <a:rPr lang="en" dirty="0" smtClean="0"/>
              <a:t>Provides academic performance information for parents.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Question “Parking Lot”</a:t>
            </a:r>
          </a:p>
          <a:p>
            <a:r>
              <a:rPr lang="en-US" sz="3500" dirty="0" smtClean="0"/>
              <a:t>Note to Child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2-3 weeks in mid April</a:t>
            </a:r>
          </a:p>
          <a:p>
            <a:r>
              <a:rPr lang="en-US" dirty="0" smtClean="0"/>
              <a:t>Testing for both Language Arts and Math</a:t>
            </a:r>
          </a:p>
          <a:p>
            <a:r>
              <a:rPr lang="en-US" dirty="0" smtClean="0"/>
              <a:t>Performance Based items ask students to demonstrate conceptual knowledge and problem solving skills.</a:t>
            </a:r>
          </a:p>
          <a:p>
            <a:r>
              <a:rPr lang="en-US" dirty="0" smtClean="0"/>
              <a:t>Computer Based, using multiple means of showing answers, as well as text, audio, and video.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it-our-website-button_highlight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95" y="203118"/>
            <a:ext cx="5176125" cy="1602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785" y="4757274"/>
            <a:ext cx="76689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/>
              <a:t>tresthirdgrade.weebly.com</a:t>
            </a:r>
            <a:endParaRPr lang="en-US" sz="4500" b="1" dirty="0"/>
          </a:p>
        </p:txBody>
      </p:sp>
      <p:pic>
        <p:nvPicPr>
          <p:cNvPr id="8" name="Picture 7" descr="Screen shot 2015-09-01 at 1.38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67" y="1917777"/>
            <a:ext cx="5253907" cy="285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-twitter-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304109"/>
            <a:ext cx="7366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904" y="3865594"/>
            <a:ext cx="736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https://</a:t>
            </a:r>
            <a:r>
              <a:rPr lang="en-US" sz="3600" b="1" dirty="0" err="1" smtClean="0"/>
              <a:t>twitter.com/hcpss_tres</a:t>
            </a:r>
            <a:endParaRPr lang="en-US" sz="3600" b="1" dirty="0"/>
          </a:p>
        </p:txBody>
      </p:sp>
      <p:pic>
        <p:nvPicPr>
          <p:cNvPr id="6" name="Picture 5" descr="qr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25" y="4498119"/>
            <a:ext cx="2192305" cy="219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Christian </a:t>
            </a:r>
            <a:r>
              <a:rPr lang="en-US" dirty="0" err="1" smtClean="0"/>
              <a:t>Buzzerd</a:t>
            </a:r>
            <a:r>
              <a:rPr lang="en-US" dirty="0" smtClean="0"/>
              <a:t> – Classroom Teacher, Team Lead</a:t>
            </a:r>
          </a:p>
          <a:p>
            <a:r>
              <a:rPr lang="en-US" dirty="0" smtClean="0"/>
              <a:t>Katherine Russell – Classroom Teacher</a:t>
            </a:r>
          </a:p>
          <a:p>
            <a:r>
              <a:rPr lang="en-US" dirty="0" smtClean="0"/>
              <a:t>Jessica Metz– Classroom Teacher</a:t>
            </a:r>
          </a:p>
          <a:p>
            <a:r>
              <a:rPr lang="en-US" dirty="0" smtClean="0"/>
              <a:t>Lauren Rifkin – Teacher of Record</a:t>
            </a:r>
          </a:p>
          <a:p>
            <a:r>
              <a:rPr lang="en-US" dirty="0" smtClean="0"/>
              <a:t>Diana McGowan – Special Educator</a:t>
            </a:r>
          </a:p>
          <a:p>
            <a:r>
              <a:rPr lang="en-US" dirty="0" smtClean="0"/>
              <a:t>Angela </a:t>
            </a:r>
            <a:r>
              <a:rPr lang="en-US" dirty="0" err="1" smtClean="0"/>
              <a:t>Lovern</a:t>
            </a:r>
            <a:r>
              <a:rPr lang="en-US" dirty="0" smtClean="0"/>
              <a:t> – Special Educator</a:t>
            </a:r>
          </a:p>
          <a:p>
            <a:r>
              <a:rPr lang="en-US" dirty="0" smtClean="0"/>
              <a:t>Erin Dorn – ESOL Teacher</a:t>
            </a:r>
          </a:p>
          <a:p>
            <a:r>
              <a:rPr lang="en-US" dirty="0" smtClean="0"/>
              <a:t>Colleen </a:t>
            </a:r>
            <a:r>
              <a:rPr lang="en-US" dirty="0" err="1" smtClean="0"/>
              <a:t>Taweel</a:t>
            </a:r>
            <a:r>
              <a:rPr lang="en-US" dirty="0" smtClean="0"/>
              <a:t> - </a:t>
            </a:r>
            <a:r>
              <a:rPr lang="en-US" smtClean="0"/>
              <a:t>Paraeducator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Agenda Books</a:t>
            </a:r>
          </a:p>
          <a:p>
            <a:r>
              <a:rPr lang="en-US" sz="3200" dirty="0" smtClean="0"/>
              <a:t>Friday Folders</a:t>
            </a:r>
          </a:p>
          <a:p>
            <a:r>
              <a:rPr lang="en-US" sz="3200" dirty="0" smtClean="0"/>
              <a:t>Interim Reports</a:t>
            </a:r>
          </a:p>
          <a:p>
            <a:r>
              <a:rPr lang="en-US" sz="3200" dirty="0" smtClean="0"/>
              <a:t>Report Cards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Conferences</a:t>
            </a:r>
          </a:p>
          <a:p>
            <a:r>
              <a:rPr lang="en-US" sz="3200" dirty="0" smtClean="0"/>
              <a:t>Notes</a:t>
            </a:r>
          </a:p>
          <a:p>
            <a:r>
              <a:rPr lang="en-US" sz="3200" dirty="0" smtClean="0"/>
              <a:t>Email/Phone</a:t>
            </a:r>
          </a:p>
          <a:p>
            <a:r>
              <a:rPr lang="en-US" sz="3200" dirty="0" smtClean="0"/>
              <a:t>Website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pic>
        <p:nvPicPr>
          <p:cNvPr id="6" name="Picture 5" descr="Screen shot 2015-09-02 at 11.01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42" y="1720026"/>
            <a:ext cx="5064368" cy="507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PBIS</a:t>
            </a:r>
            <a:endParaRPr lang="en-US" dirty="0"/>
          </a:p>
        </p:txBody>
      </p:sp>
      <p:pic>
        <p:nvPicPr>
          <p:cNvPr id="4" name="Content Placeholder 3" descr="TRES_Treasure_Logo(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080" r="-79080"/>
          <a:stretch>
            <a:fillRect/>
          </a:stretch>
        </p:blipFill>
        <p:spPr>
          <a:xfrm>
            <a:off x="55275" y="1880776"/>
            <a:ext cx="9063848" cy="4709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902"/>
            <a:ext cx="8229600" cy="48349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8:45-9:00 	Arrival/Morning Work</a:t>
            </a:r>
          </a:p>
          <a:p>
            <a:r>
              <a:rPr lang="en-US" dirty="0" smtClean="0"/>
              <a:t>9:00-10:00 	Content (Science, Social Studies, Health)</a:t>
            </a:r>
          </a:p>
          <a:p>
            <a:r>
              <a:rPr lang="en-US" dirty="0" smtClean="0"/>
              <a:t>10:00-11:00 	Related Arts (P.E., Art, Technology, Music, Media)</a:t>
            </a:r>
          </a:p>
          <a:p>
            <a:r>
              <a:rPr lang="en-US" dirty="0" smtClean="0"/>
              <a:t>11:00-12:30 	Language Arts</a:t>
            </a:r>
          </a:p>
          <a:p>
            <a:r>
              <a:rPr lang="en-US" dirty="0" smtClean="0"/>
              <a:t>12:30-1:30 	Recess/Lunch</a:t>
            </a:r>
          </a:p>
          <a:p>
            <a:r>
              <a:rPr lang="en-US" dirty="0" smtClean="0"/>
              <a:t>1:30-2:45 	Math</a:t>
            </a:r>
          </a:p>
          <a:p>
            <a:r>
              <a:rPr lang="en-US" dirty="0" smtClean="0"/>
              <a:t>2:45 – 3:05 	DEAR</a:t>
            </a:r>
          </a:p>
          <a:p>
            <a:r>
              <a:rPr lang="en-US" dirty="0" smtClean="0"/>
              <a:t>3:05-3:15	 Stack and Pack</a:t>
            </a:r>
          </a:p>
          <a:p>
            <a:r>
              <a:rPr lang="en-US" dirty="0" smtClean="0"/>
              <a:t>3:15-3:25	 Dismissal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477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heterogeneous classes – smaller class size, more one-on-one instruction</a:t>
            </a:r>
          </a:p>
          <a:p>
            <a:r>
              <a:rPr lang="en-US" dirty="0" smtClean="0"/>
              <a:t>Fiction – realistic, fantasy, folktales, poetry</a:t>
            </a:r>
          </a:p>
          <a:p>
            <a:r>
              <a:rPr lang="en-US" dirty="0" smtClean="0"/>
              <a:t>Nonfiction – informational text, biographies, historical texts</a:t>
            </a:r>
          </a:p>
          <a:p>
            <a:r>
              <a:rPr lang="en-US" dirty="0" smtClean="0"/>
              <a:t>Writing – personal narrative, opinion, letter, realistic fiction, folktale, biography, author study, research</a:t>
            </a:r>
          </a:p>
          <a:p>
            <a:r>
              <a:rPr lang="en-US" dirty="0" smtClean="0"/>
              <a:t>Spelling/Vocabulary</a:t>
            </a:r>
          </a:p>
          <a:p>
            <a:r>
              <a:rPr lang="en-US" dirty="0" smtClean="0"/>
              <a:t>Cursive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Spelling/Vocabulary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Word lists are organized through meaningful Greek and Latin roots or patterns </a:t>
            </a:r>
          </a:p>
          <a:p>
            <a:r>
              <a:rPr lang="en-US" dirty="0" smtClean="0"/>
              <a:t>Help students learn meanings of new words independently and make connections.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90% of English words of two or more syllables are of Greek or Latin origin </a:t>
            </a:r>
          </a:p>
          <a:p>
            <a:r>
              <a:rPr lang="en-US" dirty="0" smtClean="0"/>
              <a:t>Assessments</a:t>
            </a:r>
          </a:p>
          <a:p>
            <a:pPr lvl="1"/>
            <a:r>
              <a:rPr lang="en-US" dirty="0" smtClean="0"/>
              <a:t>First Week – Spelling</a:t>
            </a:r>
          </a:p>
          <a:p>
            <a:pPr lvl="1"/>
            <a:r>
              <a:rPr lang="en-US" dirty="0" smtClean="0"/>
              <a:t>Second Week – Vocabulary and Meaning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1889</TotalTime>
  <Words>678</Words>
  <Application>Microsoft Macintosh PowerPoint</Application>
  <PresentationFormat>On-screen Show (4:3)</PresentationFormat>
  <Paragraphs>121</Paragraphs>
  <Slides>22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Focus</vt:lpstr>
      <vt:lpstr>Third Grade Back to School Night 9/3/2015</vt:lpstr>
      <vt:lpstr>Items of Note</vt:lpstr>
      <vt:lpstr>Introductions</vt:lpstr>
      <vt:lpstr>Communication</vt:lpstr>
      <vt:lpstr>Emergency Procedures</vt:lpstr>
      <vt:lpstr>PBIS</vt:lpstr>
      <vt:lpstr>Daily Schedule</vt:lpstr>
      <vt:lpstr>Language Arts</vt:lpstr>
      <vt:lpstr>Spelling/Vocabulary</vt:lpstr>
      <vt:lpstr>Spelling/Vocabulary</vt:lpstr>
      <vt:lpstr>Slide 11</vt:lpstr>
      <vt:lpstr>Slide 12</vt:lpstr>
      <vt:lpstr>Math</vt:lpstr>
      <vt:lpstr>54 X 32</vt:lpstr>
      <vt:lpstr>Math</vt:lpstr>
      <vt:lpstr>Science</vt:lpstr>
      <vt:lpstr>Social Studies</vt:lpstr>
      <vt:lpstr>MAP Measures of Academic Progress</vt:lpstr>
      <vt:lpstr>MAP Measures of Academic Progress</vt:lpstr>
      <vt:lpstr>PARCC</vt:lpstr>
      <vt:lpstr>Slide 21</vt:lpstr>
      <vt:lpstr>Slide 22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Back to School Night 9/18/2014</dc:title>
  <dc:creator>Howard County Administrator</dc:creator>
  <cp:lastModifiedBy>Howard County Administrator</cp:lastModifiedBy>
  <cp:revision>27</cp:revision>
  <cp:lastPrinted>2015-09-03T22:16:24Z</cp:lastPrinted>
  <dcterms:created xsi:type="dcterms:W3CDTF">2015-09-04T12:31:35Z</dcterms:created>
  <dcterms:modified xsi:type="dcterms:W3CDTF">2015-09-04T12:33:16Z</dcterms:modified>
</cp:coreProperties>
</file>